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1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F3659D6-F214-4CDD-966E-61CF16D63F65}" type="datetimeFigureOut">
              <a:rPr lang="es-ES" smtClean="0"/>
              <a:pPr/>
              <a:t>04/05/2020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47A5BC-601F-4443-BD8D-964F4AA0EAE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659D6-F214-4CDD-966E-61CF16D63F65}" type="datetimeFigureOut">
              <a:rPr lang="es-ES" smtClean="0"/>
              <a:pPr/>
              <a:t>04/05/2020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7A5BC-601F-4443-BD8D-964F4AA0EAE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p:cNvPicPr>
            <a:picLocks noChangeAspect="1"/>
          </p:cNvPicPr>
          <p:nvPr/>
        </p:nvPicPr>
        <p:blipFill>
          <a:blip r:embed="rId2" cstate="print"/>
          <a:stretch>
            <a:fillRect/>
          </a:stretch>
        </p:blipFill>
        <p:spPr>
          <a:xfrm>
            <a:off x="323528" y="764704"/>
            <a:ext cx="8568952" cy="5158290"/>
          </a:xfrm>
          <a:prstGeom prst="rect">
            <a:avLst/>
          </a:prstGeom>
          <a:ln>
            <a:noFill/>
          </a:ln>
          <a:effectLst>
            <a:softEdge rad="112500"/>
          </a:effectLst>
        </p:spPr>
      </p:pic>
      <p:sp>
        <p:nvSpPr>
          <p:cNvPr id="2" name="1 Título"/>
          <p:cNvSpPr>
            <a:spLocks noGrp="1"/>
          </p:cNvSpPr>
          <p:nvPr>
            <p:ph type="ctrTitle"/>
          </p:nvPr>
        </p:nvSpPr>
        <p:spPr>
          <a:xfrm>
            <a:off x="685800" y="1700808"/>
            <a:ext cx="7630616" cy="2664296"/>
          </a:xfrm>
        </p:spPr>
        <p:txBody>
          <a:bodyPr>
            <a:normAutofit fontScale="90000"/>
          </a:bodyPr>
          <a:lstStyle/>
          <a:p>
            <a:br>
              <a:rPr lang="es-ES" b="1" dirty="0"/>
            </a:br>
            <a:br>
              <a:rPr lang="es-ES" b="1" dirty="0"/>
            </a:br>
            <a:r>
              <a:rPr lang="es-ES" b="1" dirty="0"/>
              <a:t>ESTUDIAR EN TIEMPOS DE CUARENTENA</a:t>
            </a:r>
            <a:br>
              <a:rPr lang="es-ES" dirty="0"/>
            </a:br>
            <a:endParaRPr lang="es-ES"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p:cNvPicPr>
            <a:picLocks noChangeAspect="1"/>
          </p:cNvPicPr>
          <p:nvPr/>
        </p:nvPicPr>
        <p:blipFill>
          <a:blip r:embed="rId2" cstate="print"/>
          <a:srcRect/>
          <a:stretch>
            <a:fillRect/>
          </a:stretch>
        </p:blipFill>
        <p:spPr bwMode="auto">
          <a:xfrm>
            <a:off x="5580112" y="980728"/>
            <a:ext cx="3319088" cy="2448272"/>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S" b="1" dirty="0"/>
              <a:t>Planificá tus tiempos</a:t>
            </a:r>
            <a:br>
              <a:rPr lang="es-ES" dirty="0"/>
            </a:br>
            <a:endParaRPr lang="es-ES" dirty="0"/>
          </a:p>
        </p:txBody>
      </p:sp>
      <p:sp>
        <p:nvSpPr>
          <p:cNvPr id="3" name="2 Marcador de contenido"/>
          <p:cNvSpPr>
            <a:spLocks noGrp="1"/>
          </p:cNvSpPr>
          <p:nvPr>
            <p:ph idx="1"/>
          </p:nvPr>
        </p:nvSpPr>
        <p:spPr>
          <a:xfrm>
            <a:off x="457200" y="1124745"/>
            <a:ext cx="5050904" cy="2376263"/>
          </a:xfrm>
        </p:spPr>
        <p:txBody>
          <a:bodyPr>
            <a:normAutofit fontScale="92500" lnSpcReduction="10000"/>
          </a:bodyPr>
          <a:lstStyle/>
          <a:p>
            <a:pPr marL="0">
              <a:buNone/>
            </a:pPr>
            <a:r>
              <a:rPr lang="es-ES" sz="2400" dirty="0"/>
              <a:t>Es importante que puedas </a:t>
            </a:r>
            <a:r>
              <a:rPr lang="es-ES" sz="2400" dirty="0">
                <a:solidFill>
                  <a:srgbClr val="7030A0"/>
                </a:solidFill>
              </a:rPr>
              <a:t>ordenar tus tiempos. </a:t>
            </a:r>
          </a:p>
          <a:p>
            <a:pPr marL="0">
              <a:buNone/>
            </a:pPr>
            <a:r>
              <a:rPr lang="es-ES" sz="2400" dirty="0"/>
              <a:t>Si bien en esta modalidad la rutina que </a:t>
            </a:r>
            <a:r>
              <a:rPr lang="es-ES" sz="2400" dirty="0" err="1"/>
              <a:t>podés</a:t>
            </a:r>
            <a:r>
              <a:rPr lang="es-ES" sz="2400" dirty="0"/>
              <a:t> tener no es la misma que cuando estás yendo al cole, los tiempos para hacer las tareas de las distintas materias tienen que estar planificados.</a:t>
            </a:r>
          </a:p>
          <a:p>
            <a:endParaRPr lang="es-ES" dirty="0"/>
          </a:p>
        </p:txBody>
      </p:sp>
      <p:sp>
        <p:nvSpPr>
          <p:cNvPr id="7" name="6 CuadroTexto"/>
          <p:cNvSpPr txBox="1"/>
          <p:nvPr/>
        </p:nvSpPr>
        <p:spPr>
          <a:xfrm>
            <a:off x="611560" y="3573016"/>
            <a:ext cx="7920880" cy="461665"/>
          </a:xfrm>
          <a:prstGeom prst="rect">
            <a:avLst/>
          </a:prstGeom>
          <a:noFill/>
        </p:spPr>
        <p:txBody>
          <a:bodyPr wrap="square" rtlCol="0">
            <a:spAutoFit/>
          </a:bodyPr>
          <a:lstStyle/>
          <a:p>
            <a:pPr>
              <a:buFont typeface="Wingdings" pitchFamily="2" charset="2"/>
              <a:buChar char="v"/>
            </a:pPr>
            <a:r>
              <a:rPr lang="es-ES" sz="2400" dirty="0">
                <a:solidFill>
                  <a:srgbClr val="7030A0"/>
                </a:solidFill>
              </a:rPr>
              <a:t>Planificá con cuál o cuáles materias vas a trabajar en el día.</a:t>
            </a:r>
          </a:p>
        </p:txBody>
      </p:sp>
      <p:sp>
        <p:nvSpPr>
          <p:cNvPr id="8" name="7 CuadroTexto"/>
          <p:cNvSpPr txBox="1"/>
          <p:nvPr/>
        </p:nvSpPr>
        <p:spPr>
          <a:xfrm>
            <a:off x="611560" y="4149080"/>
            <a:ext cx="7488832" cy="461665"/>
          </a:xfrm>
          <a:prstGeom prst="rect">
            <a:avLst/>
          </a:prstGeom>
          <a:noFill/>
        </p:spPr>
        <p:txBody>
          <a:bodyPr wrap="square" rtlCol="0">
            <a:spAutoFit/>
          </a:bodyPr>
          <a:lstStyle/>
          <a:p>
            <a:pPr>
              <a:buFont typeface="Wingdings" pitchFamily="2" charset="2"/>
              <a:buChar char="v"/>
            </a:pPr>
            <a:r>
              <a:rPr lang="es-ES" sz="2400" dirty="0">
                <a:solidFill>
                  <a:srgbClr val="7030A0"/>
                </a:solidFill>
              </a:rPr>
              <a:t> Planificá en qué momento del día</a:t>
            </a:r>
            <a:r>
              <a:rPr lang="es-ES" dirty="0">
                <a:solidFill>
                  <a:srgbClr val="7030A0"/>
                </a:solidFill>
              </a:rPr>
              <a:t>.</a:t>
            </a:r>
          </a:p>
        </p:txBody>
      </p:sp>
      <p:sp>
        <p:nvSpPr>
          <p:cNvPr id="9" name="8 CuadroTexto"/>
          <p:cNvSpPr txBox="1"/>
          <p:nvPr/>
        </p:nvSpPr>
        <p:spPr>
          <a:xfrm>
            <a:off x="539552" y="4797152"/>
            <a:ext cx="7776864" cy="461665"/>
          </a:xfrm>
          <a:prstGeom prst="rect">
            <a:avLst/>
          </a:prstGeom>
          <a:noFill/>
        </p:spPr>
        <p:txBody>
          <a:bodyPr wrap="square" rtlCol="0">
            <a:spAutoFit/>
          </a:bodyPr>
          <a:lstStyle/>
          <a:p>
            <a:pPr>
              <a:buFont typeface="Wingdings" pitchFamily="2" charset="2"/>
              <a:buChar char="v"/>
            </a:pPr>
            <a:r>
              <a:rPr lang="es-ES" sz="2400" dirty="0">
                <a:solidFill>
                  <a:srgbClr val="7030A0"/>
                </a:solidFill>
              </a:rPr>
              <a:t> Pensá también en tus tiempos de comida y de descanso.</a:t>
            </a:r>
          </a:p>
        </p:txBody>
      </p:sp>
      <p:sp>
        <p:nvSpPr>
          <p:cNvPr id="10" name="9 CuadroTexto"/>
          <p:cNvSpPr txBox="1"/>
          <p:nvPr/>
        </p:nvSpPr>
        <p:spPr>
          <a:xfrm>
            <a:off x="1115616" y="5661248"/>
            <a:ext cx="6984776" cy="646331"/>
          </a:xfrm>
          <a:prstGeom prst="rect">
            <a:avLst/>
          </a:prstGeom>
          <a:noFill/>
        </p:spPr>
        <p:txBody>
          <a:bodyPr wrap="square" rtlCol="0">
            <a:spAutoFit/>
          </a:bodyPr>
          <a:lstStyle/>
          <a:p>
            <a:r>
              <a:rPr lang="es-ES" dirty="0"/>
              <a:t>¡Mantener  hábitos de alimentación y descanso es muy importante!</a:t>
            </a:r>
          </a:p>
          <a:p>
            <a:endParaRPr lang="es-ES" dirty="0"/>
          </a:p>
        </p:txBody>
      </p:sp>
      <p:cxnSp>
        <p:nvCxnSpPr>
          <p:cNvPr id="12" name="11 Conector angular"/>
          <p:cNvCxnSpPr/>
          <p:nvPr/>
        </p:nvCxnSpPr>
        <p:spPr>
          <a:xfrm rot="16200000" flipH="1">
            <a:off x="1979712" y="5229200"/>
            <a:ext cx="432048" cy="4320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89607"/>
            <a:ext cx="1331640" cy="166839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1"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500"/>
                                        <p:tgtEl>
                                          <p:spTgt spid="10"/>
                                        </p:tgtEl>
                                      </p:cBhvr>
                                    </p:animEffect>
                                  </p:childTnLst>
                                </p:cTn>
                              </p:par>
                              <p:par>
                                <p:cTn id="37" presetID="5" presetClass="entr" presetSubtype="1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par>
                          <p:cTn id="40" fill="hold">
                            <p:stCondLst>
                              <p:cond delay="500"/>
                            </p:stCondLst>
                            <p:childTnLst>
                              <p:par>
                                <p:cTn id="41" presetID="5"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heckerboard(across)">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p:bldP spid="8" grpId="0"/>
      <p:bldP spid="9"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ágenes, gráficos, vectores y vídeos libres de derechos de autor ..."/>
          <p:cNvPicPr>
            <a:picLocks noChangeAspect="1" noChangeArrowheads="1"/>
          </p:cNvPicPr>
          <p:nvPr/>
        </p:nvPicPr>
        <p:blipFill>
          <a:blip r:embed="rId2" cstate="print"/>
          <a:srcRect/>
          <a:stretch>
            <a:fillRect/>
          </a:stretch>
        </p:blipFill>
        <p:spPr bwMode="auto">
          <a:xfrm>
            <a:off x="8351913" y="3717032"/>
            <a:ext cx="792087" cy="792088"/>
          </a:xfrm>
          <a:prstGeom prst="rect">
            <a:avLst/>
          </a:prstGeom>
          <a:noFill/>
        </p:spPr>
      </p:pic>
      <p:pic>
        <p:nvPicPr>
          <p:cNvPr id="1026" name="Picture 2" descr="Planificador semanal para deberes y tareas incluimos imágenes de ..."/>
          <p:cNvPicPr>
            <a:picLocks noChangeAspect="1" noChangeArrowheads="1"/>
          </p:cNvPicPr>
          <p:nvPr/>
        </p:nvPicPr>
        <p:blipFill>
          <a:blip r:embed="rId3" cstate="print"/>
          <a:srcRect/>
          <a:stretch>
            <a:fillRect/>
          </a:stretch>
        </p:blipFill>
        <p:spPr bwMode="auto">
          <a:xfrm>
            <a:off x="5004048" y="764704"/>
            <a:ext cx="3923928" cy="2355593"/>
          </a:xfrm>
          <a:prstGeom prst="rect">
            <a:avLst/>
          </a:prstGeom>
          <a:noFill/>
        </p:spPr>
      </p:pic>
      <p:sp>
        <p:nvSpPr>
          <p:cNvPr id="2" name="1 Título"/>
          <p:cNvSpPr>
            <a:spLocks noGrp="1"/>
          </p:cNvSpPr>
          <p:nvPr>
            <p:ph type="ctrTitle"/>
          </p:nvPr>
        </p:nvSpPr>
        <p:spPr>
          <a:xfrm>
            <a:off x="683568" y="188640"/>
            <a:ext cx="7772400" cy="866527"/>
          </a:xfrm>
        </p:spPr>
        <p:txBody>
          <a:bodyPr>
            <a:normAutofit fontScale="90000"/>
          </a:bodyPr>
          <a:lstStyle/>
          <a:p>
            <a:r>
              <a:rPr lang="es-ES" b="1" dirty="0" err="1"/>
              <a:t>Armate</a:t>
            </a:r>
            <a:r>
              <a:rPr lang="es-ES" b="1" dirty="0"/>
              <a:t> un Cronograma</a:t>
            </a:r>
            <a:br>
              <a:rPr lang="es-ES" dirty="0"/>
            </a:br>
            <a:endParaRPr lang="es-ES" dirty="0"/>
          </a:p>
        </p:txBody>
      </p:sp>
      <p:sp>
        <p:nvSpPr>
          <p:cNvPr id="3" name="2 Subtítulo"/>
          <p:cNvSpPr>
            <a:spLocks noGrp="1"/>
          </p:cNvSpPr>
          <p:nvPr>
            <p:ph type="subTitle" idx="1"/>
          </p:nvPr>
        </p:nvSpPr>
        <p:spPr>
          <a:xfrm>
            <a:off x="683568" y="1268760"/>
            <a:ext cx="4176464" cy="1656184"/>
          </a:xfrm>
        </p:spPr>
        <p:txBody>
          <a:bodyPr>
            <a:normAutofit fontScale="77500" lnSpcReduction="20000"/>
          </a:bodyPr>
          <a:lstStyle/>
          <a:p>
            <a:r>
              <a:rPr lang="es-ES" dirty="0">
                <a:solidFill>
                  <a:schemeClr val="tx1"/>
                </a:solidFill>
              </a:rPr>
              <a:t>Para planificar las materias que vas a trabajar en un día, es importante tener armado un cronograma de la semana.</a:t>
            </a:r>
          </a:p>
          <a:p>
            <a:endParaRPr lang="es-ES" dirty="0"/>
          </a:p>
        </p:txBody>
      </p:sp>
      <p:sp>
        <p:nvSpPr>
          <p:cNvPr id="5" name="2 Subtítulo"/>
          <p:cNvSpPr txBox="1">
            <a:spLocks/>
          </p:cNvSpPr>
          <p:nvPr/>
        </p:nvSpPr>
        <p:spPr>
          <a:xfrm>
            <a:off x="323528" y="2996952"/>
            <a:ext cx="8568952" cy="1008112"/>
          </a:xfrm>
          <a:prstGeom prst="rect">
            <a:avLst/>
          </a:prstGeom>
        </p:spPr>
        <p:txBody>
          <a:bodyPr vert="horz" lIns="91440" tIns="45720" rIns="91440" bIns="45720" rtlCol="0">
            <a:normAutofit/>
          </a:bodyPr>
          <a:lstStyle/>
          <a:p>
            <a:pPr algn="ctr">
              <a:spcBef>
                <a:spcPct val="20000"/>
              </a:spcBef>
            </a:pPr>
            <a:r>
              <a:rPr lang="es-ES" sz="2400" dirty="0"/>
              <a:t>En el cronograma </a:t>
            </a:r>
            <a:r>
              <a:rPr lang="es-ES" sz="2400" b="1" dirty="0"/>
              <a:t>AGENDÁ</a:t>
            </a:r>
            <a:r>
              <a:rPr lang="es-ES" sz="2400" dirty="0"/>
              <a:t> las </a:t>
            </a:r>
            <a:r>
              <a:rPr lang="es-ES" sz="2400" b="1" dirty="0">
                <a:solidFill>
                  <a:srgbClr val="FFC000"/>
                </a:solidFill>
              </a:rPr>
              <a:t>fechas de entrega</a:t>
            </a:r>
            <a:r>
              <a:rPr lang="es-ES" sz="2400" dirty="0"/>
              <a:t> de los trabajos de las diferentes materias.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2 Subtítulo"/>
          <p:cNvSpPr txBox="1">
            <a:spLocks/>
          </p:cNvSpPr>
          <p:nvPr/>
        </p:nvSpPr>
        <p:spPr>
          <a:xfrm>
            <a:off x="0" y="4005064"/>
            <a:ext cx="8568952" cy="576064"/>
          </a:xfrm>
          <a:prstGeom prst="rect">
            <a:avLst/>
          </a:prstGeom>
        </p:spPr>
        <p:txBody>
          <a:bodyPr vert="horz" lIns="91440" tIns="45720" rIns="91440" bIns="45720" rtlCol="0">
            <a:normAutofit/>
          </a:bodyPr>
          <a:lstStyle/>
          <a:p>
            <a:pPr algn="ctr">
              <a:spcBef>
                <a:spcPct val="20000"/>
              </a:spcBef>
            </a:pPr>
            <a:r>
              <a:rPr lang="es-ES" sz="2000" dirty="0"/>
              <a:t>A medida que terminás con cada trabajo, hacé un tilde al lado de tu anotación.</a:t>
            </a:r>
          </a:p>
          <a:p>
            <a:pPr algn="ctr">
              <a:spcBef>
                <a:spcPct val="20000"/>
              </a:spcBef>
            </a:pPr>
            <a:endParaRPr lang="es-ES" sz="2000" dirty="0"/>
          </a:p>
          <a:p>
            <a:pPr algn="ctr">
              <a:spcBef>
                <a:spcPct val="20000"/>
              </a:spcBef>
            </a:pPr>
            <a:endParaRPr lang="es-ES" sz="2800" dirty="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2 Subtítulo"/>
          <p:cNvSpPr txBox="1">
            <a:spLocks/>
          </p:cNvSpPr>
          <p:nvPr/>
        </p:nvSpPr>
        <p:spPr>
          <a:xfrm>
            <a:off x="251520" y="4581128"/>
            <a:ext cx="8784976" cy="2088232"/>
          </a:xfrm>
          <a:prstGeom prst="rect">
            <a:avLst/>
          </a:prstGeom>
        </p:spPr>
        <p:txBody>
          <a:bodyPr vert="horz" lIns="91440" tIns="45720" rIns="91440" bIns="45720" rtlCol="0">
            <a:normAutofit fontScale="92500" lnSpcReduction="20000"/>
          </a:bodyPr>
          <a:lstStyle/>
          <a:p>
            <a:pPr algn="ctr">
              <a:spcBef>
                <a:spcPct val="20000"/>
              </a:spcBef>
            </a:pPr>
            <a:r>
              <a:rPr lang="es-ES" sz="2600" dirty="0"/>
              <a:t>Pero no anotes solamente las fechas de entrega de los trabajos en el cronograma. También, y </a:t>
            </a:r>
          </a:p>
          <a:p>
            <a:pPr algn="ctr">
              <a:spcBef>
                <a:spcPct val="20000"/>
              </a:spcBef>
            </a:pPr>
            <a:r>
              <a:rPr lang="es-ES" sz="2600" dirty="0"/>
              <a:t>con </a:t>
            </a:r>
            <a:r>
              <a:rPr lang="es-ES" sz="2600" dirty="0">
                <a:solidFill>
                  <a:srgbClr val="00B0F0"/>
                </a:solidFill>
              </a:rPr>
              <a:t>otro color, </a:t>
            </a:r>
            <a:r>
              <a:rPr lang="es-ES" sz="2600" dirty="0" err="1"/>
              <a:t>anotá</a:t>
            </a:r>
            <a:r>
              <a:rPr lang="es-ES" sz="2600" dirty="0"/>
              <a:t> lo que te </a:t>
            </a:r>
            <a:r>
              <a:rPr lang="es-ES" sz="2600" dirty="0" err="1"/>
              <a:t>proponés</a:t>
            </a:r>
            <a:r>
              <a:rPr lang="es-ES" sz="2600" dirty="0"/>
              <a:t> hacer cada día </a:t>
            </a:r>
          </a:p>
          <a:p>
            <a:pPr algn="ctr">
              <a:spcBef>
                <a:spcPct val="20000"/>
              </a:spcBef>
            </a:pPr>
            <a:r>
              <a:rPr lang="es-ES" sz="2600" dirty="0"/>
              <a:t>para llegar a esas metas, es decir, </a:t>
            </a:r>
          </a:p>
          <a:p>
            <a:pPr algn="ctr">
              <a:spcBef>
                <a:spcPct val="20000"/>
              </a:spcBef>
            </a:pPr>
            <a:r>
              <a:rPr lang="es-ES" sz="2600" dirty="0"/>
              <a:t>con </a:t>
            </a:r>
            <a:r>
              <a:rPr lang="es-ES" sz="2600" b="1" dirty="0">
                <a:solidFill>
                  <a:srgbClr val="FF0000"/>
                </a:solidFill>
              </a:rPr>
              <a:t>cuál o cuáles materias trabajarás cada día </a:t>
            </a:r>
            <a:r>
              <a:rPr lang="es-ES" sz="2600" dirty="0"/>
              <a:t>de la semana para lograr hacer los trabajos y terminarlos en la fecha esperada.</a:t>
            </a:r>
          </a:p>
          <a:p>
            <a:pPr algn="ctr">
              <a:spcBef>
                <a:spcPct val="20000"/>
              </a:spcBef>
            </a:pPr>
            <a:endParaRPr lang="es-ES" sz="2800" dirty="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30" name="AutoShape 6" descr="Lo bueno, si simple, dos veces bueno. Keep it simple! Empres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Lo bueno, si simple, dos veces bueno. Keep it simple! Empres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4" name="Picture 4" descr="https://encrypted-tbn3.gstatic.com/images?q=tbn:ANd9GcR7gk4q9qcCRW9zQVyYHkNr031Lr-Vuacm57qUPzqRkeNNz0peX"/>
          <p:cNvPicPr>
            <a:picLocks noChangeAspect="1" noChangeArrowheads="1"/>
          </p:cNvPicPr>
          <p:nvPr/>
        </p:nvPicPr>
        <p:blipFill>
          <a:blip r:embed="rId4" cstate="print"/>
          <a:srcRect/>
          <a:stretch>
            <a:fillRect/>
          </a:stretch>
        </p:blipFill>
        <p:spPr bwMode="auto">
          <a:xfrm rot="21314252">
            <a:off x="128332" y="5349543"/>
            <a:ext cx="929030" cy="54035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par>
                          <p:cTn id="24" fill="hold">
                            <p:stCondLst>
                              <p:cond delay="2000"/>
                            </p:stCondLst>
                            <p:childTnLst>
                              <p:par>
                                <p:cTn id="25" presetID="8" presetClass="entr" presetSubtype="16" fill="hold" nodeType="afterEffect">
                                  <p:stCondLst>
                                    <p:cond delay="1000"/>
                                  </p:stCondLst>
                                  <p:childTnLst>
                                    <p:set>
                                      <p:cBhvr>
                                        <p:cTn id="26" dur="1" fill="hold">
                                          <p:stCondLst>
                                            <p:cond delay="0"/>
                                          </p:stCondLst>
                                        </p:cTn>
                                        <p:tgtEl>
                                          <p:spTgt spid="1034"/>
                                        </p:tgtEl>
                                        <p:attrNameLst>
                                          <p:attrName>style.visibility</p:attrName>
                                        </p:attrNameLst>
                                      </p:cBhvr>
                                      <p:to>
                                        <p:strVal val="visible"/>
                                      </p:to>
                                    </p:set>
                                    <p:animEffect transition="in" filter="diamond(in)">
                                      <p:cBhvr>
                                        <p:cTn id="27" dur="100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par>
                                <p:cTn id="33" presetID="5"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heckerboard(across)">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rgbClr val="FF0000"/>
                </a:solidFill>
              </a:rPr>
              <a:t>TENÉ EN CUENTA</a:t>
            </a:r>
            <a:br>
              <a:rPr lang="es-ES" dirty="0"/>
            </a:br>
            <a:endParaRPr lang="es-ES" dirty="0"/>
          </a:p>
        </p:txBody>
      </p:sp>
      <p:sp>
        <p:nvSpPr>
          <p:cNvPr id="3" name="2 Marcador de contenido"/>
          <p:cNvSpPr>
            <a:spLocks noGrp="1"/>
          </p:cNvSpPr>
          <p:nvPr>
            <p:ph idx="1"/>
          </p:nvPr>
        </p:nvSpPr>
        <p:spPr>
          <a:xfrm>
            <a:off x="467544" y="1124744"/>
            <a:ext cx="8229600" cy="4525963"/>
          </a:xfrm>
        </p:spPr>
        <p:txBody>
          <a:bodyPr/>
          <a:lstStyle/>
          <a:p>
            <a:pPr>
              <a:spcAft>
                <a:spcPts val="600"/>
              </a:spcAft>
              <a:buFont typeface="Wingdings" pitchFamily="2" charset="2"/>
              <a:buChar char="Ø"/>
            </a:pPr>
            <a:r>
              <a:rPr lang="es-ES" sz="2400" dirty="0"/>
              <a:t>Los trabajos los recibís lunes y martes.</a:t>
            </a:r>
          </a:p>
          <a:p>
            <a:pPr>
              <a:spcAft>
                <a:spcPts val="600"/>
              </a:spcAft>
              <a:buFont typeface="Wingdings" pitchFamily="2" charset="2"/>
              <a:buChar char="Ø"/>
            </a:pPr>
            <a:r>
              <a:rPr lang="es-ES" sz="2400" dirty="0"/>
              <a:t>Los lunes podrías terminar de chequear las dudas de los trabajos de la semana anterior.</a:t>
            </a:r>
          </a:p>
          <a:p>
            <a:pPr>
              <a:spcAft>
                <a:spcPts val="600"/>
              </a:spcAft>
              <a:buFont typeface="Wingdings" pitchFamily="2" charset="2"/>
              <a:buChar char="Ø"/>
            </a:pPr>
            <a:r>
              <a:rPr lang="es-ES" sz="2400" dirty="0"/>
              <a:t>Martes en adelante: anotate una o dos materias por día en las cuales trabajar, en función de los trabajos enviados esa semana.</a:t>
            </a:r>
          </a:p>
          <a:p>
            <a:pPr>
              <a:spcAft>
                <a:spcPts val="600"/>
              </a:spcAft>
              <a:buFont typeface="Wingdings" pitchFamily="2" charset="2"/>
              <a:buChar char="Ø"/>
            </a:pPr>
            <a:r>
              <a:rPr lang="es-ES" sz="2400" dirty="0"/>
              <a:t>Agendá también qué día vas a consultar tus dudas.</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3995936" y="5157192"/>
            <a:ext cx="4490888" cy="1541359"/>
          </a:xfrm>
          <a:prstGeom prst="rect">
            <a:avLst/>
          </a:prstGeom>
          <a:noFill/>
          <a:ln w="9525">
            <a:noFill/>
            <a:miter lim="800000"/>
            <a:headEnd/>
            <a:tailEnd/>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Calendario y planificador mensual en blanco para imprimir gratis ..."/>
          <p:cNvPicPr>
            <a:picLocks noChangeAspect="1" noChangeArrowheads="1"/>
          </p:cNvPicPr>
          <p:nvPr/>
        </p:nvPicPr>
        <p:blipFill>
          <a:blip r:embed="rId2" cstate="print"/>
          <a:srcRect/>
          <a:stretch>
            <a:fillRect/>
          </a:stretch>
        </p:blipFill>
        <p:spPr bwMode="auto">
          <a:xfrm>
            <a:off x="6156176" y="1628801"/>
            <a:ext cx="2987824" cy="2583712"/>
          </a:xfrm>
          <a:prstGeom prst="rect">
            <a:avLst/>
          </a:prstGeom>
          <a:noFill/>
        </p:spPr>
      </p:pic>
      <p:sp>
        <p:nvSpPr>
          <p:cNvPr id="2" name="1 Título"/>
          <p:cNvSpPr>
            <a:spLocks noGrp="1"/>
          </p:cNvSpPr>
          <p:nvPr>
            <p:ph type="title"/>
          </p:nvPr>
        </p:nvSpPr>
        <p:spPr>
          <a:xfrm>
            <a:off x="395536" y="692696"/>
            <a:ext cx="8445624" cy="1296144"/>
          </a:xfrm>
        </p:spPr>
        <p:txBody>
          <a:bodyPr>
            <a:normAutofit fontScale="90000"/>
          </a:bodyPr>
          <a:lstStyle/>
          <a:p>
            <a:r>
              <a:rPr lang="es-ES" sz="3100" b="1" i="1" dirty="0">
                <a:solidFill>
                  <a:srgbClr val="FF0000"/>
                </a:solidFill>
              </a:rPr>
              <a:t>¿Qué  RECURSOS tengo EN CASA para armarme el cronograma y que ME AYUDAN PARA ORGANIZARME?</a:t>
            </a:r>
            <a:br>
              <a:rPr lang="es-ES" dirty="0"/>
            </a:br>
            <a:endParaRPr lang="es-ES" dirty="0"/>
          </a:p>
        </p:txBody>
      </p:sp>
      <p:sp>
        <p:nvSpPr>
          <p:cNvPr id="3" name="2 Marcador de contenido"/>
          <p:cNvSpPr>
            <a:spLocks noGrp="1"/>
          </p:cNvSpPr>
          <p:nvPr>
            <p:ph idx="1"/>
          </p:nvPr>
        </p:nvSpPr>
        <p:spPr>
          <a:xfrm>
            <a:off x="395536" y="1628801"/>
            <a:ext cx="5328592" cy="3744416"/>
          </a:xfrm>
        </p:spPr>
        <p:txBody>
          <a:bodyPr>
            <a:normAutofit fontScale="47500" lnSpcReduction="20000"/>
          </a:bodyPr>
          <a:lstStyle/>
          <a:p>
            <a:pPr>
              <a:spcAft>
                <a:spcPts val="600"/>
              </a:spcAft>
            </a:pPr>
            <a:r>
              <a:rPr lang="es-ES" sz="3600" dirty="0">
                <a:solidFill>
                  <a:schemeClr val="accent3">
                    <a:lumMod val="75000"/>
                  </a:schemeClr>
                </a:solidFill>
              </a:rPr>
              <a:t>Si te habías comprado una </a:t>
            </a:r>
            <a:r>
              <a:rPr lang="es-ES" sz="3600" b="1" dirty="0">
                <a:solidFill>
                  <a:schemeClr val="accent3">
                    <a:lumMod val="75000"/>
                  </a:schemeClr>
                </a:solidFill>
              </a:rPr>
              <a:t>agenda semanal</a:t>
            </a:r>
            <a:r>
              <a:rPr lang="es-ES" sz="3600" dirty="0">
                <a:solidFill>
                  <a:schemeClr val="accent3">
                    <a:lumMod val="75000"/>
                  </a:schemeClr>
                </a:solidFill>
              </a:rPr>
              <a:t>, bienvenida. El uso de la agenda es ideal para este momento.</a:t>
            </a:r>
          </a:p>
          <a:p>
            <a:pPr>
              <a:spcAft>
                <a:spcPts val="600"/>
              </a:spcAft>
            </a:pPr>
            <a:r>
              <a:rPr lang="es-ES" sz="3600" dirty="0">
                <a:solidFill>
                  <a:schemeClr val="accent2">
                    <a:lumMod val="75000"/>
                  </a:schemeClr>
                </a:solidFill>
              </a:rPr>
              <a:t>Si no tenés agenda, tal vez ya tenías el </a:t>
            </a:r>
            <a:r>
              <a:rPr lang="es-ES" sz="3600" b="1" dirty="0">
                <a:solidFill>
                  <a:schemeClr val="accent2">
                    <a:lumMod val="75000"/>
                  </a:schemeClr>
                </a:solidFill>
              </a:rPr>
              <a:t>cuaderno de comunicados </a:t>
            </a:r>
            <a:r>
              <a:rPr lang="es-ES" sz="3600" dirty="0">
                <a:solidFill>
                  <a:schemeClr val="accent2">
                    <a:lumMod val="75000"/>
                  </a:schemeClr>
                </a:solidFill>
              </a:rPr>
              <a:t>comprado. Desde las páginas 127 a 136 contás con un </a:t>
            </a:r>
            <a:r>
              <a:rPr lang="es-ES" sz="3600" b="1" dirty="0">
                <a:solidFill>
                  <a:schemeClr val="accent2">
                    <a:lumMod val="75000"/>
                  </a:schemeClr>
                </a:solidFill>
              </a:rPr>
              <a:t>calendario</a:t>
            </a:r>
            <a:r>
              <a:rPr lang="es-ES" sz="3600" dirty="0">
                <a:solidFill>
                  <a:schemeClr val="accent2">
                    <a:lumMod val="75000"/>
                  </a:schemeClr>
                </a:solidFill>
              </a:rPr>
              <a:t>. ¡Podés usarlo!</a:t>
            </a:r>
          </a:p>
          <a:p>
            <a:pPr>
              <a:spcAft>
                <a:spcPts val="600"/>
              </a:spcAft>
            </a:pPr>
            <a:r>
              <a:rPr lang="es-ES" sz="3600" dirty="0">
                <a:solidFill>
                  <a:schemeClr val="accent6">
                    <a:lumMod val="75000"/>
                  </a:schemeClr>
                </a:solidFill>
              </a:rPr>
              <a:t>Si no tenés agenda ni cuaderno de comunicados, podés </a:t>
            </a:r>
            <a:r>
              <a:rPr lang="es-ES" sz="3600" b="1" dirty="0">
                <a:solidFill>
                  <a:schemeClr val="accent6">
                    <a:lumMod val="75000"/>
                  </a:schemeClr>
                </a:solidFill>
              </a:rPr>
              <a:t>imprimir</a:t>
            </a:r>
            <a:r>
              <a:rPr lang="es-ES" sz="3600" dirty="0">
                <a:solidFill>
                  <a:schemeClr val="accent6">
                    <a:lumMod val="75000"/>
                  </a:schemeClr>
                </a:solidFill>
              </a:rPr>
              <a:t> un calendario mensual o lo podes</a:t>
            </a:r>
            <a:r>
              <a:rPr lang="es-ES" sz="3600" b="1" dirty="0">
                <a:solidFill>
                  <a:schemeClr val="accent6">
                    <a:lumMod val="75000"/>
                  </a:schemeClr>
                </a:solidFill>
              </a:rPr>
              <a:t> crear vos </a:t>
            </a:r>
            <a:r>
              <a:rPr lang="es-ES" sz="3600" dirty="0">
                <a:solidFill>
                  <a:schemeClr val="accent6">
                    <a:lumMod val="75000"/>
                  </a:schemeClr>
                </a:solidFill>
              </a:rPr>
              <a:t>con cualquier hoja que dispongas, mirando un almanaque</a:t>
            </a:r>
            <a:r>
              <a:rPr lang="es-ES" sz="3600" dirty="0"/>
              <a:t>.</a:t>
            </a:r>
          </a:p>
          <a:p>
            <a:pPr>
              <a:spcAft>
                <a:spcPts val="600"/>
              </a:spcAft>
            </a:pPr>
            <a:r>
              <a:rPr lang="es-ES" sz="3600" dirty="0">
                <a:solidFill>
                  <a:srgbClr val="7030A0"/>
                </a:solidFill>
              </a:rPr>
              <a:t>También posiblemente tengas el calendario del </a:t>
            </a:r>
            <a:r>
              <a:rPr lang="es-ES" sz="3600" b="1" dirty="0">
                <a:solidFill>
                  <a:srgbClr val="7030A0"/>
                </a:solidFill>
              </a:rPr>
              <a:t>celular</a:t>
            </a:r>
            <a:r>
              <a:rPr lang="es-ES" sz="3600" dirty="0"/>
              <a:t>.</a:t>
            </a:r>
          </a:p>
          <a:p>
            <a:endParaRPr lang="es-ES" dirty="0"/>
          </a:p>
        </p:txBody>
      </p:sp>
      <p:sp>
        <p:nvSpPr>
          <p:cNvPr id="17412" name="Rectangle 4"/>
          <p:cNvSpPr>
            <a:spLocks noChangeArrowheads="1"/>
          </p:cNvSpPr>
          <p:nvPr/>
        </p:nvSpPr>
        <p:spPr bwMode="auto">
          <a:xfrm>
            <a:off x="827584" y="5661248"/>
            <a:ext cx="813690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a:ln>
                  <a:noFill/>
                </a:ln>
                <a:solidFill>
                  <a:schemeClr val="tx1"/>
                </a:solidFill>
                <a:effectLst/>
                <a:latin typeface="Comic Sans MS" pitchFamily="66" charset="0"/>
                <a:ea typeface="Calibri" pitchFamily="34" charset="0"/>
                <a:cs typeface="Times New Roman" pitchFamily="18" charset="0"/>
              </a:rPr>
              <a:t>Acordate</a:t>
            </a:r>
            <a:r>
              <a:rPr kumimoji="0" lang="es-ES" sz="2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 en cualquiera de estos recursos anotar lo mencionado:</a:t>
            </a:r>
            <a:endParaRPr kumimoji="0" lang="es-ES" sz="2000" b="0" i="0" u="none" strike="noStrike" cap="none" normalizeH="0" baseline="0" dirty="0">
              <a:ln>
                <a:noFill/>
              </a:ln>
              <a:solidFill>
                <a:schemeClr val="tx1"/>
              </a:solidFill>
              <a:effectLst/>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 fechas de entrega de cada trabajo 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la/s materia/s en que trabajarás cada día.</a:t>
            </a:r>
            <a:endParaRPr kumimoji="0" lang="es-ES" sz="2000" b="0" i="0" u="none" strike="noStrike" cap="none" normalizeH="0" baseline="0" dirty="0">
              <a:ln>
                <a:noFill/>
              </a:ln>
              <a:solidFill>
                <a:schemeClr val="tx1"/>
              </a:solidFill>
              <a:effectLst/>
              <a:latin typeface="Comic Sans MS" pitchFamily="66" charset="0"/>
              <a:cs typeface="Arial" pitchFamily="34" charset="0"/>
            </a:endParaRPr>
          </a:p>
        </p:txBody>
      </p:sp>
      <p:sp>
        <p:nvSpPr>
          <p:cNvPr id="11" name="2 Marcador de contenido"/>
          <p:cNvSpPr txBox="1">
            <a:spLocks/>
          </p:cNvSpPr>
          <p:nvPr/>
        </p:nvSpPr>
        <p:spPr>
          <a:xfrm>
            <a:off x="863080" y="5301208"/>
            <a:ext cx="8280920" cy="122413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642194"/>
          </a:xfrm>
        </p:spPr>
        <p:txBody>
          <a:bodyPr>
            <a:normAutofit fontScale="90000"/>
          </a:bodyPr>
          <a:lstStyle/>
          <a:p>
            <a:r>
              <a:rPr lang="es-ES" sz="3600" b="1" dirty="0">
                <a:solidFill>
                  <a:schemeClr val="accent1">
                    <a:lumMod val="75000"/>
                  </a:schemeClr>
                </a:solidFill>
                <a:latin typeface="Comic Sans MS" pitchFamily="66" charset="0"/>
              </a:rPr>
              <a:t>¡</a:t>
            </a:r>
            <a:r>
              <a:rPr lang="es-ES" sz="3600" b="1" dirty="0" err="1">
                <a:solidFill>
                  <a:schemeClr val="accent1">
                    <a:lumMod val="75000"/>
                  </a:schemeClr>
                </a:solidFill>
                <a:latin typeface="Comic Sans MS" pitchFamily="66" charset="0"/>
              </a:rPr>
              <a:t>Recordá</a:t>
            </a:r>
            <a:r>
              <a:rPr lang="es-ES" sz="3600" b="1" dirty="0">
                <a:solidFill>
                  <a:schemeClr val="accent1">
                    <a:lumMod val="75000"/>
                  </a:schemeClr>
                </a:solidFill>
                <a:latin typeface="Comic Sans MS" pitchFamily="66" charset="0"/>
              </a:rPr>
              <a:t>!</a:t>
            </a:r>
            <a:br>
              <a:rPr lang="es-ES" sz="3600" dirty="0">
                <a:solidFill>
                  <a:schemeClr val="accent1">
                    <a:lumMod val="75000"/>
                  </a:schemeClr>
                </a:solidFill>
                <a:latin typeface="Comic Sans MS" pitchFamily="66" charset="0"/>
              </a:rPr>
            </a:br>
            <a:r>
              <a:rPr lang="es-ES" sz="3600" dirty="0">
                <a:solidFill>
                  <a:schemeClr val="accent1">
                    <a:lumMod val="75000"/>
                  </a:schemeClr>
                </a:solidFill>
                <a:latin typeface="Comic Sans MS" pitchFamily="66" charset="0"/>
              </a:rPr>
              <a:t>Cada propuesta tiene tres patas:</a:t>
            </a:r>
            <a:br>
              <a:rPr lang="es-ES" dirty="0"/>
            </a:br>
            <a:endParaRPr lang="es-ES" dirty="0"/>
          </a:p>
        </p:txBody>
      </p:sp>
      <p:sp>
        <p:nvSpPr>
          <p:cNvPr id="3" name="2 Marcador de contenido"/>
          <p:cNvSpPr>
            <a:spLocks noGrp="1"/>
          </p:cNvSpPr>
          <p:nvPr>
            <p:ph idx="1"/>
          </p:nvPr>
        </p:nvSpPr>
        <p:spPr>
          <a:xfrm>
            <a:off x="611560" y="1844824"/>
            <a:ext cx="4690864" cy="3989040"/>
          </a:xfrm>
        </p:spPr>
        <p:txBody>
          <a:bodyPr>
            <a:normAutofit fontScale="92500" lnSpcReduction="20000"/>
          </a:bodyPr>
          <a:lstStyle/>
          <a:p>
            <a:r>
              <a:rPr lang="es-ES" dirty="0"/>
              <a:t>Una explicación que les brinda el profe </a:t>
            </a:r>
          </a:p>
          <a:p>
            <a:pPr>
              <a:buNone/>
            </a:pPr>
            <a:r>
              <a:rPr lang="es-ES" dirty="0"/>
              <a:t>    </a:t>
            </a:r>
            <a:r>
              <a:rPr lang="es-ES" sz="2400" dirty="0"/>
              <a:t>(audio, texto, videíto o un encuentro virtual por zoom).</a:t>
            </a:r>
          </a:p>
          <a:p>
            <a:pPr>
              <a:buNone/>
            </a:pPr>
            <a:endParaRPr lang="es-ES" dirty="0"/>
          </a:p>
          <a:p>
            <a:r>
              <a:rPr lang="es-ES" dirty="0"/>
              <a:t>Una actividad</a:t>
            </a:r>
          </a:p>
          <a:p>
            <a:pPr>
              <a:buNone/>
            </a:pPr>
            <a:endParaRPr lang="es-ES" dirty="0"/>
          </a:p>
          <a:p>
            <a:r>
              <a:rPr lang="es-ES" dirty="0"/>
              <a:t>Un espacio de consulta de dudas </a:t>
            </a:r>
            <a:r>
              <a:rPr lang="es-ES" sz="2100" dirty="0"/>
              <a:t>(por medio de foro o muros).</a:t>
            </a:r>
          </a:p>
          <a:p>
            <a:pPr>
              <a:buNone/>
            </a:pPr>
            <a:endParaRPr lang="es-ES" dirty="0"/>
          </a:p>
        </p:txBody>
      </p:sp>
      <p:sp>
        <p:nvSpPr>
          <p:cNvPr id="16386" name="AutoShape 2" descr="Sabes por qué las mesas de tres patas no cojean? Euclides es la cl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Sabes por qué las mesas de tres patas no cojean? Euclides es la cl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90" name="Picture 6" descr="Sabes por qué las mesas de tres patas no cojean? Euclides es la clave"/>
          <p:cNvPicPr>
            <a:picLocks noChangeAspect="1" noChangeArrowheads="1"/>
          </p:cNvPicPr>
          <p:nvPr/>
        </p:nvPicPr>
        <p:blipFill>
          <a:blip r:embed="rId2" cstate="print"/>
          <a:srcRect/>
          <a:stretch>
            <a:fillRect/>
          </a:stretch>
        </p:blipFill>
        <p:spPr bwMode="auto">
          <a:xfrm>
            <a:off x="5724128" y="1628800"/>
            <a:ext cx="3240360" cy="2902209"/>
          </a:xfrm>
          <a:prstGeom prst="rect">
            <a:avLst/>
          </a:prstGeom>
          <a:noFill/>
        </p:spPr>
      </p:pic>
      <p:sp>
        <p:nvSpPr>
          <p:cNvPr id="16391" name="Rectangle 7"/>
          <p:cNvSpPr>
            <a:spLocks noChangeArrowheads="1"/>
          </p:cNvSpPr>
          <p:nvPr/>
        </p:nvSpPr>
        <p:spPr bwMode="auto">
          <a:xfrm>
            <a:off x="251520" y="5998730"/>
            <a:ext cx="84249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Por lo cual, no tomes solamente  la parte de “actividad”, esa es solo una de las tres partes de</a:t>
            </a:r>
            <a:r>
              <a:rPr kumimoji="0" lang="es-ES" b="0" i="0" u="none" strike="noStrike" cap="none" normalizeH="0" dirty="0">
                <a:ln>
                  <a:noFill/>
                </a:ln>
                <a:solidFill>
                  <a:schemeClr val="tx1"/>
                </a:solidFill>
                <a:effectLst/>
                <a:latin typeface="Calibri" pitchFamily="34" charset="0"/>
                <a:ea typeface="Calibri" pitchFamily="34" charset="0"/>
                <a:cs typeface="Times New Roman" pitchFamily="18" charset="0"/>
              </a:rPr>
              <a:t> la propuesta</a:t>
            </a:r>
            <a:r>
              <a:rPr kumimoji="0" lang="es-ES" sz="1400" b="0" i="0" u="none" strike="noStrike" cap="none" normalizeH="0" dirty="0">
                <a:ln>
                  <a:noFill/>
                </a:ln>
                <a:solidFill>
                  <a:schemeClr val="tx1"/>
                </a:solidFill>
                <a:effectLst/>
                <a:latin typeface="Calibri" pitchFamily="34" charset="0"/>
                <a:ea typeface="Calibri" pitchFamily="34" charset="0"/>
                <a:cs typeface="Times New Roman" pitchFamily="18" charset="0"/>
              </a:rPr>
              <a:t>.</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ox(in)">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cstate="print"/>
          <a:stretch>
            <a:fillRect/>
          </a:stretch>
        </p:blipFill>
        <p:spPr>
          <a:xfrm>
            <a:off x="7032647" y="0"/>
            <a:ext cx="2111353" cy="2261495"/>
          </a:xfrm>
          <a:prstGeom prst="rect">
            <a:avLst/>
          </a:prstGeom>
          <a:ln>
            <a:noFill/>
          </a:ln>
          <a:effectLst>
            <a:softEdge rad="112500"/>
          </a:effectLst>
        </p:spPr>
      </p:pic>
      <p:sp>
        <p:nvSpPr>
          <p:cNvPr id="2" name="1 Título"/>
          <p:cNvSpPr>
            <a:spLocks noGrp="1"/>
          </p:cNvSpPr>
          <p:nvPr>
            <p:ph type="title"/>
          </p:nvPr>
        </p:nvSpPr>
        <p:spPr>
          <a:xfrm>
            <a:off x="323528" y="332656"/>
            <a:ext cx="6696744" cy="1143000"/>
          </a:xfrm>
        </p:spPr>
        <p:txBody>
          <a:bodyPr>
            <a:normAutofit fontScale="90000"/>
          </a:bodyPr>
          <a:lstStyle/>
          <a:p>
            <a:r>
              <a:rPr lang="es-ES" b="1" dirty="0" err="1"/>
              <a:t>Creá</a:t>
            </a:r>
            <a:r>
              <a:rPr lang="es-ES" b="1" dirty="0"/>
              <a:t> un espacio de estudio</a:t>
            </a:r>
            <a:br>
              <a:rPr lang="es-ES" dirty="0"/>
            </a:br>
            <a:endParaRPr lang="es-ES" dirty="0"/>
          </a:p>
        </p:txBody>
      </p:sp>
      <p:sp>
        <p:nvSpPr>
          <p:cNvPr id="3" name="2 Marcador de contenido"/>
          <p:cNvSpPr>
            <a:spLocks noGrp="1"/>
          </p:cNvSpPr>
          <p:nvPr>
            <p:ph idx="1"/>
          </p:nvPr>
        </p:nvSpPr>
        <p:spPr>
          <a:xfrm>
            <a:off x="395536" y="1844824"/>
            <a:ext cx="8229600" cy="3052936"/>
          </a:xfrm>
        </p:spPr>
        <p:txBody>
          <a:bodyPr/>
          <a:lstStyle/>
          <a:p>
            <a:pPr marL="0">
              <a:buNone/>
            </a:pPr>
            <a:r>
              <a:rPr lang="es-ES" sz="2400" dirty="0"/>
              <a:t>Tal vez en cuarentena no encuentres el lugar ideal para hacer los trabajos del cole porque son muchas personas en casa, pero dentro de las posibilidades de tu hogar, tratá de encontrar un </a:t>
            </a:r>
            <a:r>
              <a:rPr lang="es-ES" sz="2400" b="1" dirty="0">
                <a:solidFill>
                  <a:srgbClr val="C00000"/>
                </a:solidFill>
              </a:rPr>
              <a:t>lugar tranquilo</a:t>
            </a:r>
            <a:r>
              <a:rPr lang="es-ES" sz="2400" dirty="0"/>
              <a:t>, </a:t>
            </a:r>
            <a:r>
              <a:rPr lang="es-ES" sz="2400" b="1" dirty="0">
                <a:solidFill>
                  <a:srgbClr val="C00000"/>
                </a:solidFill>
              </a:rPr>
              <a:t>organizá la mesa </a:t>
            </a:r>
            <a:r>
              <a:rPr lang="es-ES" sz="2400" dirty="0"/>
              <a:t>donde vayas a trabajar, </a:t>
            </a:r>
            <a:r>
              <a:rPr lang="es-ES" sz="2400" b="1" dirty="0">
                <a:solidFill>
                  <a:srgbClr val="C00000"/>
                </a:solidFill>
              </a:rPr>
              <a:t>liberate de distracciones</a:t>
            </a:r>
            <a:r>
              <a:rPr lang="es-ES" sz="2400" dirty="0">
                <a:solidFill>
                  <a:srgbClr val="C00000"/>
                </a:solidFill>
              </a:rPr>
              <a:t> </a:t>
            </a:r>
            <a:r>
              <a:rPr lang="es-ES" sz="2000" dirty="0"/>
              <a:t>(si sabes que el celular va a ser un distractor cada vez que suena, dejalo en otro ambiente en el lapso de tiempo que decidas hacer tus trabajos escolares).</a:t>
            </a:r>
          </a:p>
          <a:p>
            <a:endParaRPr lang="es-ES" dirty="0"/>
          </a:p>
        </p:txBody>
      </p:sp>
      <p:sp>
        <p:nvSpPr>
          <p:cNvPr id="4" name="3 CuadroTexto"/>
          <p:cNvSpPr txBox="1"/>
          <p:nvPr/>
        </p:nvSpPr>
        <p:spPr>
          <a:xfrm>
            <a:off x="827584" y="5229200"/>
            <a:ext cx="7488832" cy="923330"/>
          </a:xfrm>
          <a:prstGeom prst="rect">
            <a:avLst/>
          </a:prstGeom>
          <a:noFill/>
        </p:spPr>
        <p:txBody>
          <a:bodyPr wrap="square" rtlCol="0">
            <a:spAutoFit/>
          </a:bodyPr>
          <a:lstStyle/>
          <a:p>
            <a:r>
              <a:rPr lang="es-ES" i="1" dirty="0"/>
              <a:t>Si evitás distraerte con juegos, redes sociales, pasatiempos, resolverás las tareas en menos tiempo y ganarás mayor tiempo libre y el beneficio de estar al día con las entregas.</a:t>
            </a:r>
          </a:p>
        </p:txBody>
      </p:sp>
      <p:cxnSp>
        <p:nvCxnSpPr>
          <p:cNvPr id="6" name="5 Conector angular"/>
          <p:cNvCxnSpPr/>
          <p:nvPr/>
        </p:nvCxnSpPr>
        <p:spPr>
          <a:xfrm rot="16200000" flipH="1">
            <a:off x="2339751" y="3933056"/>
            <a:ext cx="1440160" cy="10081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6" descr="http://thumbs.dreamstime.com/x/hombre-3d-en-la-sala-de-clase-prueba-del-examen-17579660.jpg"/>
          <p:cNvPicPr>
            <a:picLocks noChangeAspect="1" noChangeArrowheads="1"/>
          </p:cNvPicPr>
          <p:nvPr/>
        </p:nvPicPr>
        <p:blipFill>
          <a:blip r:embed="rId3" cstate="print"/>
          <a:srcRect/>
          <a:stretch>
            <a:fillRect/>
          </a:stretch>
        </p:blipFill>
        <p:spPr bwMode="auto">
          <a:xfrm>
            <a:off x="7884367" y="3933056"/>
            <a:ext cx="1166909" cy="129067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cstate="print"/>
          <a:srcRect/>
          <a:stretch>
            <a:fillRect/>
          </a:stretch>
        </p:blipFill>
        <p:spPr bwMode="auto">
          <a:xfrm>
            <a:off x="6372200" y="4638241"/>
            <a:ext cx="2520280" cy="2219759"/>
          </a:xfrm>
          <a:prstGeom prst="rect">
            <a:avLst/>
          </a:prstGeom>
          <a:noFill/>
          <a:ln w="9525">
            <a:noFill/>
            <a:miter lim="800000"/>
            <a:headEnd/>
            <a:tailEnd/>
          </a:ln>
        </p:spPr>
      </p:pic>
      <p:sp>
        <p:nvSpPr>
          <p:cNvPr id="2" name="1 Título"/>
          <p:cNvSpPr>
            <a:spLocks noGrp="1"/>
          </p:cNvSpPr>
          <p:nvPr>
            <p:ph type="ctrTitle"/>
          </p:nvPr>
        </p:nvSpPr>
        <p:spPr>
          <a:xfrm>
            <a:off x="611560" y="548680"/>
            <a:ext cx="7772400" cy="1470025"/>
          </a:xfrm>
        </p:spPr>
        <p:txBody>
          <a:bodyPr>
            <a:normAutofit fontScale="90000"/>
          </a:bodyPr>
          <a:lstStyle/>
          <a:p>
            <a:r>
              <a:rPr lang="es-ES" b="1" dirty="0"/>
              <a:t>¡Pedí ayuda siempre que la necesites! </a:t>
            </a:r>
            <a:br>
              <a:rPr lang="es-ES" dirty="0"/>
            </a:br>
            <a:endParaRPr lang="es-ES" dirty="0"/>
          </a:p>
        </p:txBody>
      </p:sp>
      <p:sp>
        <p:nvSpPr>
          <p:cNvPr id="3" name="2 Subtítulo"/>
          <p:cNvSpPr>
            <a:spLocks noGrp="1"/>
          </p:cNvSpPr>
          <p:nvPr>
            <p:ph type="subTitle" idx="1"/>
          </p:nvPr>
        </p:nvSpPr>
        <p:spPr>
          <a:xfrm>
            <a:off x="323528" y="1700808"/>
            <a:ext cx="7560840" cy="3361928"/>
          </a:xfrm>
        </p:spPr>
        <p:txBody>
          <a:bodyPr>
            <a:normAutofit fontScale="70000" lnSpcReduction="20000"/>
          </a:bodyPr>
          <a:lstStyle/>
          <a:p>
            <a:pPr marL="36000">
              <a:spcAft>
                <a:spcPts val="600"/>
              </a:spcAft>
            </a:pPr>
            <a:r>
              <a:rPr lang="es-ES" b="1" dirty="0">
                <a:solidFill>
                  <a:schemeClr val="accent6">
                    <a:lumMod val="75000"/>
                  </a:schemeClr>
                </a:solidFill>
              </a:rPr>
              <a:t>No dudes en contactar a tus profesores </a:t>
            </a:r>
            <a:r>
              <a:rPr lang="es-ES" dirty="0">
                <a:solidFill>
                  <a:schemeClr val="accent6">
                    <a:lumMod val="75000"/>
                  </a:schemeClr>
                </a:solidFill>
              </a:rPr>
              <a:t>cuando estés trabado con algo, aunque te tientes con la idea de  pensar que es más sencillo buscar respuestas en internet por tu cuenta.</a:t>
            </a:r>
          </a:p>
          <a:p>
            <a:pPr marL="36000">
              <a:spcAft>
                <a:spcPts val="600"/>
              </a:spcAft>
            </a:pPr>
            <a:r>
              <a:rPr lang="es-ES" dirty="0">
                <a:solidFill>
                  <a:schemeClr val="accent6">
                    <a:lumMod val="75000"/>
                  </a:schemeClr>
                </a:solidFill>
              </a:rPr>
              <a:t>Si te parece que la explicación de tu profesor no fue suficiente o clara y necesitás una explicación adicional, hacéselo saber al profesor en el espacio de consulta de dudas.</a:t>
            </a:r>
          </a:p>
          <a:p>
            <a:pPr marL="36000">
              <a:spcAft>
                <a:spcPts val="600"/>
              </a:spcAft>
            </a:pPr>
            <a:r>
              <a:rPr lang="es-ES" dirty="0">
                <a:solidFill>
                  <a:schemeClr val="accent6">
                    <a:lumMod val="75000"/>
                  </a:schemeClr>
                </a:solidFill>
              </a:rPr>
              <a:t> Si no pedís ayuda cuando la necesitas, puede que esto te trabe y termines atrasándote o frustrado.</a:t>
            </a:r>
          </a:p>
          <a:p>
            <a:pPr marL="36000">
              <a:spcAft>
                <a:spcPts val="600"/>
              </a:spcAft>
            </a:pPr>
            <a:r>
              <a:rPr lang="es-ES" dirty="0">
                <a:solidFill>
                  <a:schemeClr val="accent6">
                    <a:lumMod val="75000"/>
                  </a:schemeClr>
                </a:solidFill>
              </a:rPr>
              <a:t>También podés intercambiar opiniones con </a:t>
            </a:r>
            <a:r>
              <a:rPr lang="es-ES" b="1" dirty="0">
                <a:solidFill>
                  <a:schemeClr val="accent6">
                    <a:lumMod val="75000"/>
                  </a:schemeClr>
                </a:solidFill>
              </a:rPr>
              <a:t>compañeros</a:t>
            </a:r>
          </a:p>
          <a:p>
            <a:endParaRPr lang="es-ES" dirty="0"/>
          </a:p>
        </p:txBody>
      </p:sp>
      <p:sp>
        <p:nvSpPr>
          <p:cNvPr id="5" name="4 CuadroTexto"/>
          <p:cNvSpPr txBox="1"/>
          <p:nvPr/>
        </p:nvSpPr>
        <p:spPr>
          <a:xfrm>
            <a:off x="1043608" y="6093296"/>
            <a:ext cx="2088232" cy="369332"/>
          </a:xfrm>
          <a:prstGeom prst="rect">
            <a:avLst/>
          </a:prstGeom>
          <a:noFill/>
        </p:spPr>
        <p:txBody>
          <a:bodyPr wrap="square" rtlCol="0">
            <a:spAutoFit/>
          </a:bodyPr>
          <a:lstStyle/>
          <a:p>
            <a:r>
              <a:rPr lang="es-AR" dirty="0"/>
              <a:t>porque…</a:t>
            </a:r>
            <a:endParaRPr lang="es-ES" dirty="0"/>
          </a:p>
        </p:txBody>
      </p:sp>
      <p:pic>
        <p:nvPicPr>
          <p:cNvPr id="8" name="Picture 2" descr="http://1.bp.blogspot.com/-suKiyXUvLUo/UI_zlB8YHDI/AAAAAAAABN4/mhaa83o-Oeg/s1600/interrogation.png"/>
          <p:cNvPicPr>
            <a:picLocks noChangeAspect="1" noChangeArrowheads="1"/>
          </p:cNvPicPr>
          <p:nvPr/>
        </p:nvPicPr>
        <p:blipFill>
          <a:blip r:embed="rId3" cstate="print"/>
          <a:srcRect/>
          <a:stretch>
            <a:fillRect/>
          </a:stretch>
        </p:blipFill>
        <p:spPr bwMode="auto">
          <a:xfrm>
            <a:off x="8135888" y="1628800"/>
            <a:ext cx="1008112" cy="114648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340768"/>
            <a:ext cx="8507288" cy="2578298"/>
          </a:xfrm>
        </p:spPr>
        <p:txBody>
          <a:bodyPr>
            <a:normAutofit fontScale="90000"/>
          </a:bodyPr>
          <a:lstStyle/>
          <a:p>
            <a:r>
              <a:rPr lang="es-ES" b="1" dirty="0">
                <a:solidFill>
                  <a:srgbClr val="92D050"/>
                </a:solidFill>
              </a:rPr>
              <a:t>El aprendizaje en cuarentena </a:t>
            </a:r>
            <a:br>
              <a:rPr lang="es-ES" b="1" dirty="0">
                <a:solidFill>
                  <a:srgbClr val="92D050"/>
                </a:solidFill>
              </a:rPr>
            </a:br>
            <a:r>
              <a:rPr lang="es-ES" b="1" dirty="0">
                <a:solidFill>
                  <a:srgbClr val="92D050"/>
                </a:solidFill>
              </a:rPr>
              <a:t>no significa aprender de forma aislada.</a:t>
            </a:r>
            <a:br>
              <a:rPr lang="es-ES" dirty="0"/>
            </a:br>
            <a:endParaRPr lang="es-ES" dirty="0"/>
          </a:p>
        </p:txBody>
      </p:sp>
      <p:pic>
        <p:nvPicPr>
          <p:cNvPr id="5" name="Picture 6"/>
          <p:cNvPicPr>
            <a:picLocks noChangeAspect="1" noChangeArrowheads="1"/>
          </p:cNvPicPr>
          <p:nvPr/>
        </p:nvPicPr>
        <p:blipFill>
          <a:blip r:embed="rId2" cstate="print"/>
          <a:srcRect/>
          <a:stretch>
            <a:fillRect/>
          </a:stretch>
        </p:blipFill>
        <p:spPr bwMode="auto">
          <a:xfrm>
            <a:off x="2915816" y="3501008"/>
            <a:ext cx="3528392" cy="2393449"/>
          </a:xfrm>
          <a:prstGeom prst="rect">
            <a:avLst/>
          </a:prstGeom>
          <a:noFill/>
          <a:ln w="9525">
            <a:noFill/>
            <a:miter lim="800000"/>
            <a:headEnd/>
            <a:tailEnd/>
          </a:ln>
        </p:spPr>
      </p:pic>
    </p:spTree>
  </p:cSld>
  <p:clrMapOvr>
    <a:masterClrMapping/>
  </p:clrMapOvr>
  <p:transition>
    <p:fade thruBlk="1"/>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729</Words>
  <Application>Microsoft Office PowerPoint</Application>
  <PresentationFormat>Presentación en pantalla (4:3)</PresentationFormat>
  <Paragraphs>50</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Comic Sans MS</vt:lpstr>
      <vt:lpstr>Wingdings</vt:lpstr>
      <vt:lpstr>Tema de Office</vt:lpstr>
      <vt:lpstr>  ESTUDIAR EN TIEMPOS DE CUARENTENA </vt:lpstr>
      <vt:lpstr>Planificá tus tiempos </vt:lpstr>
      <vt:lpstr>Armate un Cronograma </vt:lpstr>
      <vt:lpstr>TENÉ EN CUENTA </vt:lpstr>
      <vt:lpstr>¿Qué  RECURSOS tengo EN CASA para armarme el cronograma y que ME AYUDAN PARA ORGANIZARME? </vt:lpstr>
      <vt:lpstr>¡Recordá! Cada propuesta tiene tres patas: </vt:lpstr>
      <vt:lpstr>Creá un espacio de estudio </vt:lpstr>
      <vt:lpstr>¡Pedí ayuda siempre que la necesites!  </vt:lpstr>
      <vt:lpstr>El aprendizaje en cuarentena  no significa aprender de forma aislada.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ESTUDIAR EN TIEMPOS DE CUARENTENA</dc:title>
  <dc:creator>LENOVO</dc:creator>
  <cp:lastModifiedBy>Virginia Surur</cp:lastModifiedBy>
  <cp:revision>37</cp:revision>
  <dcterms:created xsi:type="dcterms:W3CDTF">2020-05-04T02:03:21Z</dcterms:created>
  <dcterms:modified xsi:type="dcterms:W3CDTF">2020-05-04T15:12:01Z</dcterms:modified>
</cp:coreProperties>
</file>